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1309" r:id="rId3"/>
    <p:sldId id="986" r:id="rId4"/>
    <p:sldId id="1102" r:id="rId6"/>
    <p:sldId id="1078" r:id="rId7"/>
    <p:sldId id="1196" r:id="rId8"/>
    <p:sldId id="991" r:id="rId9"/>
    <p:sldId id="1010" r:id="rId10"/>
    <p:sldId id="1012" r:id="rId11"/>
    <p:sldId id="1011" r:id="rId12"/>
    <p:sldId id="1419" r:id="rId13"/>
    <p:sldId id="1356" r:id="rId14"/>
    <p:sldId id="1393" r:id="rId15"/>
    <p:sldId id="1272" r:id="rId16"/>
    <p:sldId id="1172" r:id="rId17"/>
    <p:sldId id="1176" r:id="rId18"/>
    <p:sldId id="1254" r:id="rId19"/>
    <p:sldId id="1013" r:id="rId20"/>
    <p:sldId id="1340" r:id="rId21"/>
    <p:sldId id="1009" r:id="rId22"/>
    <p:sldId id="1132" r:id="rId23"/>
    <p:sldId id="1173" r:id="rId24"/>
    <p:sldId id="1420" r:id="rId25"/>
    <p:sldId id="1198" r:id="rId26"/>
    <p:sldId id="1141" r:id="rId27"/>
    <p:sldId id="1221" r:id="rId28"/>
    <p:sldId id="1222" r:id="rId29"/>
    <p:sldId id="1223" r:id="rId30"/>
    <p:sldId id="1140" r:id="rId31"/>
    <p:sldId id="1143" r:id="rId32"/>
    <p:sldId id="938" r:id="rId33"/>
    <p:sldId id="1177" r:id="rId34"/>
    <p:sldId id="1231" r:id="rId35"/>
    <p:sldId id="1416" r:id="rId36"/>
    <p:sldId id="1103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6" clrIdx="0"/>
  <p:cmAuthor id="4" name="作者" initials="A" lastIdx="0" clrIdx="3"/>
  <p:cmAuthor id="3" name="sharo" initials="s" lastIdx="1" clrIdx="2"/>
  <p:cmAuthor id="5" name="销售四部直播06" initials="销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00"/>
    <a:srgbClr val="68E6FC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2" Type="http://schemas.openxmlformats.org/officeDocument/2006/relationships/tags" Target="tags/tag100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02:05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ppt 封面7-1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image" Target="../media/image8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5.xml"/><Relationship Id="rId4" Type="http://schemas.openxmlformats.org/officeDocument/2006/relationships/image" Target="../media/image9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10.png"/><Relationship Id="rId1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11.png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image" Target="../media/image16.png"/><Relationship Id="rId7" Type="http://schemas.openxmlformats.org/officeDocument/2006/relationships/tags" Target="../tags/tag74.xml"/><Relationship Id="rId6" Type="http://schemas.openxmlformats.org/officeDocument/2006/relationships/image" Target="../media/image15.png"/><Relationship Id="rId5" Type="http://schemas.openxmlformats.org/officeDocument/2006/relationships/tags" Target="../tags/tag73.xml"/><Relationship Id="rId4" Type="http://schemas.openxmlformats.org/officeDocument/2006/relationships/image" Target="../media/image14.png"/><Relationship Id="rId3" Type="http://schemas.openxmlformats.org/officeDocument/2006/relationships/tags" Target="../tags/tag72.xml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80.xml"/><Relationship Id="rId7" Type="http://schemas.openxmlformats.org/officeDocument/2006/relationships/image" Target="../media/image19.png"/><Relationship Id="rId6" Type="http://schemas.openxmlformats.org/officeDocument/2006/relationships/tags" Target="../tags/tag79.xml"/><Relationship Id="rId5" Type="http://schemas.openxmlformats.org/officeDocument/2006/relationships/image" Target="../media/image18.png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82.xml"/><Relationship Id="rId11" Type="http://schemas.openxmlformats.org/officeDocument/2006/relationships/image" Target="../media/image21.png"/><Relationship Id="rId10" Type="http://schemas.openxmlformats.org/officeDocument/2006/relationships/tags" Target="../tags/tag81.xml"/><Relationship Id="rId1" Type="http://schemas.openxmlformats.org/officeDocument/2006/relationships/tags" Target="../tags/tag7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25.png"/><Relationship Id="rId7" Type="http://schemas.openxmlformats.org/officeDocument/2006/relationships/tags" Target="../tags/tag86.xml"/><Relationship Id="rId6" Type="http://schemas.openxmlformats.org/officeDocument/2006/relationships/image" Target="../media/image24.png"/><Relationship Id="rId5" Type="http://schemas.openxmlformats.org/officeDocument/2006/relationships/tags" Target="../tags/tag85.xml"/><Relationship Id="rId4" Type="http://schemas.openxmlformats.org/officeDocument/2006/relationships/image" Target="../media/image23.png"/><Relationship Id="rId3" Type="http://schemas.openxmlformats.org/officeDocument/2006/relationships/tags" Target="../tags/tag84.xml"/><Relationship Id="rId2" Type="http://schemas.openxmlformats.org/officeDocument/2006/relationships/image" Target="../media/image22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88.xml"/><Relationship Id="rId10" Type="http://schemas.openxmlformats.org/officeDocument/2006/relationships/image" Target="../media/image26.png"/><Relationship Id="rId1" Type="http://schemas.openxmlformats.org/officeDocument/2006/relationships/tags" Target="../tags/tag8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9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5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6.jpe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4" Type="http://schemas.openxmlformats.org/officeDocument/2006/relationships/image" Target="../media/image7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915" y="4888865"/>
            <a:ext cx="5584825" cy="1198245"/>
          </a:xfrm>
        </p:spPr>
        <p:txBody>
          <a:bodyPr>
            <a:normAutofit/>
          </a:bodyPr>
          <a:p>
            <a:r>
              <a:rPr lang="en-US" altLang="zh-CN" sz="32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</a:t>
            </a:r>
            <a:r>
              <a:rPr lang="zh-CN" altLang="en-US" sz="32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投资有风险，入市需谨慎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！</a:t>
            </a:r>
            <a:endParaRPr lang="zh-CN" altLang="en-US" sz="32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765" y="1254125"/>
            <a:ext cx="11126470" cy="3344545"/>
          </a:xfrm>
        </p:spPr>
        <p:txBody>
          <a:bodyPr>
            <a:noAutofit/>
          </a:bodyPr>
          <a:p>
            <a:pPr fontAlgn="auto">
              <a:lnSpc>
                <a:spcPct val="120000"/>
              </a:lnSpc>
            </a:pP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陆炳羽【</a:t>
            </a:r>
            <a:r>
              <a:rPr sz="23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A0150623100003</a:t>
            </a: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】：课程顾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问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fontAlgn="auto">
              <a:lnSpc>
                <a:spcPct val="120000"/>
              </a:lnSpc>
            </a:pPr>
            <a:r>
              <a:rPr lang="zh-CN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王泽文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【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A0150623060004】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：编写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fontAlgn="auto">
              <a:lnSpc>
                <a:spcPct val="120000"/>
              </a:lnSpc>
            </a:pPr>
            <a:r>
              <a:rPr lang="zh-CN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王冬冬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【A0150122070005】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：转述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marL="0" indent="0" fontAlgn="auto">
              <a:lnSpc>
                <a:spcPct val="120000"/>
              </a:lnSpc>
              <a:buNone/>
            </a:pPr>
            <a:br>
              <a:rPr lang="zh-CN" altLang="en-US" sz="23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3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郑重提示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：本课程所涉观点，非个人观点，均基于软件数据，仅供学习交流，不构成任何投资买卖建议，据此入市风险自负。 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11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1783080" y="778510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>
            <a:off x="2792095" y="1075055"/>
            <a:ext cx="5607050" cy="1778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0" y="778510"/>
            <a:ext cx="1783080" cy="81407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功能开通</a:t>
            </a:r>
            <a:endParaRPr lang="zh-CN" altLang="zh-CN" sz="28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905" y="0"/>
            <a:ext cx="6624320" cy="679577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8487410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2811145" y="772795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>
            <a:off x="3555365" y="1424940"/>
            <a:ext cx="5607050" cy="1778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9875" y="2263140"/>
            <a:ext cx="7576185" cy="3567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b="1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1</a:t>
            </a:r>
            <a:r>
              <a:rPr lang="en-US" altLang="zh-CN" b="1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.</a:t>
            </a:r>
            <a:r>
              <a:rPr lang="zh-CN" b="1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主升低吸体系核心课程</a:t>
            </a:r>
            <a:br>
              <a:rPr lang="zh-CN" b="1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（扬帆</a:t>
            </a:r>
            <a:r>
              <a:rPr lang="zh-CN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基础</a:t>
            </a:r>
            <a:r>
              <a:rPr 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集训课程</a:t>
            </a:r>
            <a:r>
              <a:rPr lang="en-US" alt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领航小资金</a:t>
            </a:r>
            <a:r>
              <a:rPr lang="zh-CN" altLang="en-US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训练</a:t>
            </a:r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课</a:t>
            </a:r>
            <a:r>
              <a:rPr lang="en-US" alt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领航</a:t>
            </a:r>
            <a:r>
              <a:rPr lang="zh-CN" altLang="en-US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服务</a:t>
            </a:r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课程</a:t>
            </a:r>
            <a:r>
              <a:rPr 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）</a:t>
            </a:r>
            <a:endParaRPr lang="zh-CN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b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b="1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2.扬帆体系训练营交流群+信息群</a:t>
            </a:r>
            <a:endParaRPr lang="zh-CN" altLang="en-US" dirty="0">
              <a:solidFill>
                <a:srgbClr val="7030A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</a:t>
            </a:r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  </a:t>
            </a:r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（交流群：互相学习交流，创造好的学习氛围，答疑解惑）</a:t>
            </a:r>
            <a:b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en-US" alt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（信息群：重点内容提醒）</a:t>
            </a:r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endParaRPr lang="zh-CN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r>
              <a:rPr lang="zh-CN" b="1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3.每日早盘策略+盘中策略。</a:t>
            </a:r>
            <a:r>
              <a:rPr 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（机会和风险的把控）</a:t>
            </a:r>
            <a:endParaRPr lang="zh-CN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endParaRPr lang="zh-CN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r>
              <a:rPr lang="en-US" altLang="zh-CN" b="1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4</a:t>
            </a:r>
            <a:r>
              <a:rPr lang="zh-CN" b="1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.针对核心课程的作业训练</a:t>
            </a:r>
            <a:r>
              <a:rPr 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（知识转化为技能）</a:t>
            </a:r>
            <a:endParaRPr lang="zh-CN" b="1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endParaRPr lang="zh-CN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5.</a:t>
            </a:r>
            <a:r>
              <a:rPr lang="zh-CN" altLang="en-US" dirty="0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双助教</a:t>
            </a:r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群</a:t>
            </a:r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核心课程，授课</a:t>
            </a:r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答疑</a:t>
            </a:r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训练</a:t>
            </a:r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=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技能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0" y="772795"/>
            <a:ext cx="3660140" cy="94551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在领航班</a:t>
            </a:r>
            <a:b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咱们会得到什么</a:t>
            </a:r>
            <a:r>
              <a:rPr lang="zh-CN" sz="20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？</a:t>
            </a:r>
            <a:endParaRPr lang="zh-CN" altLang="zh-CN" sz="20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8103235" y="1708785"/>
            <a:ext cx="3192780" cy="4193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2553865" y="1584310"/>
              <a:ext cx="36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2553865" y="1584310"/>
                <a:ext cx="360" cy="36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64770" y="1132205"/>
            <a:ext cx="12127230" cy="1832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：交流群</a:t>
            </a:r>
            <a:r>
              <a:rPr lang="zh-CN" altLang="en-US" sz="2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(</a:t>
            </a:r>
            <a:r>
              <a:rPr lang="zh-CN" altLang="en-US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开放</a:t>
            </a:r>
            <a:r>
              <a:rPr lang="zh-CN" altLang="en-US" sz="2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状态): </a:t>
            </a:r>
            <a:r>
              <a:rPr lang="zh-CN" altLang="en-US" sz="2800" b="1" u="sng" dirty="0">
                <a:solidFill>
                  <a:srgbClr val="FF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（只交流答疑体系相关内容，一起打造好的学习氛围）</a:t>
            </a:r>
            <a:endParaRPr lang="en-US" altLang="zh-CN" sz="2800" b="1" u="sng" dirty="0">
              <a:solidFill>
                <a:srgbClr val="FF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altLang="en-US" sz="2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(交流内容不得涉及国家、宗教信仰、迷信、色情、人身攻击、非法广告牟利、私自留联系方式（电话、社交账号等）等违法违规内容，如有违规有权禁止群内发言或移出群聊</a:t>
            </a:r>
            <a:endParaRPr lang="zh-CN" altLang="en-US" sz="28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en-US" altLang="zh-CN" sz="2800" b="1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7485" y="3567430"/>
            <a:ext cx="6474460" cy="18707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：信息群</a:t>
            </a:r>
            <a:r>
              <a:rPr lang="zh-CN" altLang="en-US" sz="2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(</a:t>
            </a:r>
            <a:r>
              <a:rPr lang="zh-CN" altLang="en-US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禁言</a:t>
            </a:r>
            <a:r>
              <a:rPr lang="zh-CN" altLang="en-US" sz="2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状态) : </a:t>
            </a:r>
            <a:br>
              <a:rPr lang="zh-CN" altLang="en-US" sz="2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altLang="en-US" sz="2800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①行情提醒：早盘、盘中行情提醒</a:t>
            </a:r>
            <a:br>
              <a:rPr lang="zh-CN" altLang="en-US" sz="2800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altLang="en-US" sz="2800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②重要的课程和学习资料分享</a:t>
            </a:r>
            <a:br>
              <a:rPr lang="zh-CN" altLang="en-US" sz="2800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altLang="en-US" sz="2800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③易错点、重难点解析</a:t>
            </a:r>
            <a:endParaRPr lang="zh-CN" altLang="en-US" sz="2800" b="1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br>
              <a:rPr lang="zh-CN" altLang="en-US" sz="2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endParaRPr lang="zh-CN" altLang="en-US" sz="28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endParaRPr lang="zh-CN" altLang="en-US" sz="2800" b="1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1445" y="5526405"/>
            <a:ext cx="9069070" cy="641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截屏或者拍照带上</a:t>
            </a:r>
            <a:r>
              <a:rPr lang="zh-CN" altLang="en-US" sz="3200" b="1">
                <a:solidFill>
                  <a:srgbClr val="FFC000"/>
                </a:solidFill>
                <a:highlight>
                  <a:srgbClr val="FF00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主力进出</a:t>
            </a:r>
            <a:r>
              <a:rPr lang="en-US" altLang="zh-CN" sz="32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操盘决策</a:t>
            </a:r>
            <a:r>
              <a:rPr lang="en-US" altLang="zh-CN" sz="32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3200" b="1">
                <a:solidFill>
                  <a:srgbClr val="C0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抄底先锋</a:t>
            </a:r>
            <a:endParaRPr lang="zh-CN" altLang="en-US" sz="3200" b="1">
              <a:solidFill>
                <a:srgbClr val="C0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801495" y="1551305"/>
            <a:ext cx="8987155" cy="177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br>
              <a:rPr lang="zh-CN" sz="40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sz="40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看不到企业微信群消息的回复：</a:t>
            </a:r>
            <a:r>
              <a:rPr lang="en-US" altLang="zh-CN" sz="40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777</a:t>
            </a:r>
            <a:endParaRPr lang="zh-CN" altLang="en-US" sz="4000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720" y="4236085"/>
            <a:ext cx="8925560" cy="1289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手机或者电脑，平时下载软件的地方搜索【企业微信】下载安装</a:t>
            </a:r>
            <a:br>
              <a:rPr lang="zh-CN" altLang="en-US" sz="2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br>
              <a:rPr lang="zh-CN" altLang="en-US" sz="2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用合同的手机号登录，选择中和应泰，就可以看到学习群了</a:t>
            </a:r>
            <a:endParaRPr lang="zh-CN" altLang="en-US" sz="24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4289425" y="778510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>
            <a:off x="4686935" y="1411605"/>
            <a:ext cx="4475480" cy="31115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9690" y="2058035"/>
            <a:ext cx="11990070" cy="449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一</a:t>
            </a:r>
            <a:r>
              <a:rPr lang="en-US" altLang="zh-CN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. </a:t>
            </a:r>
            <a: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掌握基础知识，先学习后训练，扎实的基础为后续交易做准备</a:t>
            </a:r>
            <a:endParaRPr lang="zh-CN" altLang="en-US" sz="32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32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二</a:t>
            </a:r>
            <a:r>
              <a:rPr lang="en-US" altLang="zh-CN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. </a:t>
            </a:r>
            <a: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小资金训练阶段</a:t>
            </a:r>
            <a:r>
              <a:rPr lang="zh-CN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，把知识转化为技能</a:t>
            </a:r>
            <a:br>
              <a:rPr lang="zh-CN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endParaRPr lang="zh-CN" altLang="en-US" sz="32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三</a:t>
            </a:r>
            <a:r>
              <a:rPr lang="en-US" altLang="zh-CN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.</a:t>
            </a:r>
            <a: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炼化技能，懂自己，懂交易，再去扩大仓位</a:t>
            </a:r>
            <a:b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b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四</a:t>
            </a:r>
            <a:r>
              <a:rPr lang="en-US" altLang="zh-CN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.</a:t>
            </a:r>
            <a:r>
              <a:rPr lang="zh-CN" altLang="en-US" sz="32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和体系融而为一，条件反射式的盘感，稳健盈利</a:t>
            </a:r>
            <a:endParaRPr lang="zh-CN" altLang="en-US" sz="3200" b="1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endParaRPr lang="zh-CN" altLang="en-US" sz="32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78510"/>
            <a:ext cx="5604510" cy="625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交易成体系的四个阶段</a:t>
            </a:r>
            <a:endParaRPr lang="zh-CN" altLang="en-US" sz="3200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6111" y="918799"/>
            <a:ext cx="9542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sz="2400" b="1" strike="sngStrike" dirty="0">
                <a:solidFill>
                  <a:srgbClr val="C00000"/>
                </a:solidFill>
              </a:rPr>
            </a:b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68375" y="918845"/>
            <a:ext cx="9363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领航学习阶段和目标：改变交易曲线</a:t>
            </a:r>
            <a:r>
              <a:rPr lang="en-US" altLang="zh-CN" sz="2800" b="1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---</a:t>
            </a:r>
            <a:r>
              <a:rPr lang="zh-CN" altLang="en-US" sz="2400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唯手熟尔</a:t>
            </a:r>
            <a:endParaRPr lang="zh-CN" altLang="en-US" sz="2400" b="1" dirty="0">
              <a:solidFill>
                <a:srgbClr val="7030A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pic>
        <p:nvPicPr>
          <p:cNvPr id="14" name="图片 22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100" y="707390"/>
            <a:ext cx="832568" cy="83256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84175" y="1788160"/>
            <a:ext cx="9801860" cy="346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学习、训练和交易，就像学车上路</a:t>
            </a: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b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第一阶段（学习阶段）：取点、优选、瑕疵、衰竭这些学完就像学习完成了科目一，知道交通规则，保障行驶安全</a:t>
            </a:r>
            <a:b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b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第二阶段（小资金训练阶段）：新账户不超过一万块定额交易，交易笔数</a:t>
            </a:r>
            <a:r>
              <a:rPr lang="en-US" altLang="zh-CN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20-50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笔，通过教练车训练科目二、三，实践出真理，随后完成科目四，总结提炼</a:t>
            </a:r>
            <a:b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b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第三阶段（逐步放仓位阶段）：跑出盈亏比，结合行情逐步上仓位，跑跑市区、上上高速等，逐渐成为老司机</a:t>
            </a:r>
            <a:b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384175" y="5248910"/>
            <a:ext cx="343789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知行合一平常心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欲速则不达</a:t>
            </a:r>
            <a:endParaRPr lang="zh-CN" altLang="en-US" sz="2000" b="1" dirty="0">
              <a:solidFill>
                <a:srgbClr val="C0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2000" b="1" dirty="0">
              <a:solidFill>
                <a:srgbClr val="C0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1263" y="1585857"/>
            <a:ext cx="83000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股市交易前三阶段：    固化    </a:t>
            </a:r>
            <a:r>
              <a:rPr lang="en-US" altLang="zh-CN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  </a:t>
            </a:r>
            <a:r>
              <a:rPr lang="zh-CN" altLang="en-US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优化     </a:t>
            </a:r>
            <a:r>
              <a:rPr lang="en-US" altLang="zh-CN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 </a:t>
            </a:r>
            <a:r>
              <a:rPr lang="zh-CN" altLang="en-US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内化</a:t>
            </a:r>
            <a:endParaRPr lang="zh-CN" altLang="en-US" sz="2800" b="1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3116" y="2317115"/>
            <a:ext cx="157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（获得新知，</a:t>
            </a:r>
            <a:br>
              <a:rPr lang="en-US" alt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en-US" alt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改变认知）</a:t>
            </a:r>
            <a:endParaRPr lang="zh-CN" altLang="en-US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84559" y="2316798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（知行合一，</a:t>
            </a:r>
            <a:br>
              <a:rPr lang="en-US" alt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en-US" alt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</a:t>
            </a:r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总结成长）</a:t>
            </a:r>
            <a:endParaRPr lang="zh-CN" altLang="en-US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89800" y="2316798"/>
            <a:ext cx="157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（内化体系，</a:t>
            </a:r>
            <a:br>
              <a:rPr lang="en-US" alt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en-US" altLang="zh-CN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心无旁骛）</a:t>
            </a:r>
            <a:endParaRPr lang="zh-CN" altLang="en-US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04110" y="5138420"/>
            <a:ext cx="7174865" cy="574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明明白白、清清楚楚交易，亏在哪里、赚在哪里，心知肚明</a:t>
            </a:r>
            <a:endParaRPr lang="zh-CN" altLang="en-US" sz="2000" b="1">
              <a:solidFill>
                <a:srgbClr val="7030A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10080" y="3825875"/>
            <a:ext cx="835977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第四阶段：迭代（大资金稳健盈利）：和体系融而为一，条件反射式的盘感</a:t>
            </a:r>
            <a:endParaRPr lang="zh-CN" altLang="en-US" sz="2800" b="1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>
            <p:custDataLst>
              <p:tags r:id="rId1"/>
            </p:custDataLst>
          </p:nvPr>
        </p:nvCxnSpPr>
        <p:spPr>
          <a:xfrm>
            <a:off x="4645660" y="1042670"/>
            <a:ext cx="1506220" cy="4445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753110"/>
            <a:ext cx="4258945" cy="57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第一阶段：扬帆集训课表</a:t>
            </a:r>
            <a:endParaRPr lang="zh-CN" altLang="en-US" sz="2800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785"/>
            <a:ext cx="1140968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366520" y="3131185"/>
            <a:ext cx="8459470" cy="871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选股</a:t>
            </a:r>
            <a:r>
              <a:rPr lang="en-US" altLang="zh-CN" sz="4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</a:t>
            </a:r>
            <a:r>
              <a:rPr lang="zh-CN" altLang="en-US" sz="4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优选</a:t>
            </a:r>
            <a:r>
              <a:rPr lang="en-US" altLang="zh-CN" sz="4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</a:t>
            </a:r>
            <a:r>
              <a:rPr lang="zh-CN" altLang="en-US" sz="4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买入</a:t>
            </a:r>
            <a:r>
              <a:rPr lang="en-US" altLang="zh-CN" sz="4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</a:t>
            </a:r>
            <a:r>
              <a:rPr lang="zh-CN" altLang="en-US" sz="4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持股</a:t>
            </a:r>
            <a:r>
              <a:rPr lang="en-US" altLang="zh-CN" sz="4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</a:t>
            </a:r>
            <a:r>
              <a:rPr lang="zh-CN" altLang="en-US" sz="4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卖出</a:t>
            </a:r>
            <a:endParaRPr lang="zh-CN" altLang="en-US" sz="48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5690" y="4625340"/>
            <a:ext cx="3101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取点规则</a:t>
            </a:r>
            <a:r>
              <a:rPr lang="en-US" altLang="zh-CN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复盘打理自选</a:t>
            </a: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70275" y="2259330"/>
            <a:ext cx="1251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周线优选</a:t>
            </a: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25340" y="4717415"/>
            <a:ext cx="2374265" cy="1028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回踩低吸标准</a:t>
            </a:r>
            <a:b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en-US" altLang="zh-CN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总仓位管理</a:t>
            </a:r>
            <a:b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en-US" altLang="zh-CN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日线瑕疵</a:t>
            </a:r>
            <a:r>
              <a:rPr lang="zh-CN" altLang="en-US" sz="1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（个股仓位）</a:t>
            </a:r>
            <a:endParaRPr lang="zh-CN" altLang="en-US" sz="1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19090" y="217614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没有触发止盈和纠错</a:t>
            </a:r>
            <a:r>
              <a:rPr lang="en-US" altLang="zh-CN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上涨衰竭</a:t>
            </a: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09540" y="4029075"/>
            <a:ext cx="762000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↑</a:t>
            </a:r>
            <a:endParaRPr lang="en-US" altLang="zh-CN" sz="36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252345" y="4029075"/>
            <a:ext cx="666750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↑</a:t>
            </a:r>
            <a:endParaRPr lang="en-US" altLang="zh-CN" sz="36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6090" y="2544445"/>
            <a:ext cx="597535" cy="568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↓</a:t>
            </a:r>
            <a:endParaRPr lang="en-US" altLang="zh-CN" sz="36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11270" y="2627630"/>
            <a:ext cx="814070" cy="617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3758565" y="2544445"/>
            <a:ext cx="605790" cy="568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↓</a:t>
            </a:r>
            <a:endParaRPr lang="en-US" altLang="zh-CN" sz="36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8261985" y="4020820"/>
            <a:ext cx="614045" cy="604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↑</a:t>
            </a:r>
            <a:endParaRPr lang="en-US" altLang="zh-CN" sz="36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90790" y="4717415"/>
            <a:ext cx="2574290" cy="465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止盈标准</a:t>
            </a:r>
            <a:r>
              <a:rPr lang="en-US" altLang="zh-CN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纠错标准</a:t>
            </a: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610" y="750570"/>
            <a:ext cx="3524885" cy="897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latin typeface="方正黑体简体" panose="02000000000000000000" charset="-122"/>
                <a:ea typeface="方正黑体简体" panose="02000000000000000000" charset="-122"/>
                <a:sym typeface="+mn-ea"/>
              </a:rPr>
              <a:t>建立主升</a:t>
            </a:r>
            <a:r>
              <a:rPr lang="zh-CN" altLang="en-US" sz="28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</a:rPr>
              <a:t>交易思路</a:t>
            </a:r>
            <a:endParaRPr lang="zh-CN" altLang="en-US" sz="2800" b="1">
              <a:solidFill>
                <a:schemeClr val="tx1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3932555" y="778510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09825" y="2315210"/>
            <a:ext cx="7492365" cy="3075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000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每周</a:t>
            </a:r>
            <a:r>
              <a:rPr lang="en-US" altLang="zh-CN" sz="2000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5</a:t>
            </a:r>
            <a:r>
              <a:rPr lang="zh-CN" altLang="en-US" sz="2000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节</a:t>
            </a:r>
            <a:r>
              <a:rPr lang="zh-CN" sz="2000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体系相关课程</a:t>
            </a:r>
            <a:r>
              <a:rPr lang="en-US" altLang="zh-CN" sz="2000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/</a:t>
            </a:r>
            <a:r>
              <a:rPr lang="zh-CN" sz="2000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盘面解析课程（直播）</a:t>
            </a:r>
            <a:r>
              <a:rPr 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</a:t>
            </a:r>
            <a:endParaRPr lang="zh-CN" sz="20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endParaRPr lang="zh-CN" sz="20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r>
              <a:rPr 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复盘训练交易</a:t>
            </a:r>
            <a:r>
              <a:rPr lang="en-US" alt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复盘总结交易</a:t>
            </a:r>
            <a:endParaRPr lang="zh-CN" altLang="en-US" sz="20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endParaRPr lang="zh-CN" altLang="en-US" sz="20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r>
              <a:rPr 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行情分析</a:t>
            </a:r>
            <a:r>
              <a:rPr lang="en-US" alt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热点板块方向</a:t>
            </a:r>
            <a:endParaRPr lang="zh-CN" sz="20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endParaRPr lang="zh-CN" sz="20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r>
              <a:rPr lang="zh-CN" sz="2000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进阶课程</a:t>
            </a:r>
            <a:r>
              <a:rPr 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：答疑课</a:t>
            </a:r>
            <a:r>
              <a:rPr lang="en-US" alt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交易心理</a:t>
            </a:r>
            <a:r>
              <a:rPr lang="en-US" alt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拓展课（直播</a:t>
            </a:r>
            <a:r>
              <a:rPr lang="en-US" altLang="zh-CN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+</a:t>
            </a:r>
            <a:r>
              <a:rPr lang="zh-CN" altLang="en-US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录播）</a:t>
            </a:r>
            <a:endParaRPr lang="zh-CN" sz="20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endParaRPr lang="zh-CN" altLang="en-US" sz="20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0" y="778510"/>
            <a:ext cx="3792855" cy="104267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第二阶段</a:t>
            </a:r>
            <a:r>
              <a:rPr lang="zh-CN" sz="2800" b="1">
                <a:solidFill>
                  <a:srgbClr val="FF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小资金训练群</a:t>
            </a:r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之后安排</a:t>
            </a:r>
            <a:endParaRPr lang="zh-CN" altLang="zh-CN" sz="28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4243070" y="1290955"/>
            <a:ext cx="5607050" cy="1778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409825" y="5286375"/>
            <a:ext cx="6401435" cy="595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交易训练的目的是将知识点转化成技能</a:t>
            </a:r>
            <a:endParaRPr lang="zh-CN" altLang="en-US" sz="2400" b="1">
              <a:solidFill>
                <a:srgbClr val="7030A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0" y="790258"/>
            <a:ext cx="12192000" cy="5441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1189990"/>
            <a:ext cx="8252460" cy="46424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>
            <p:custDataLst>
              <p:tags r:id="rId1"/>
            </p:custDataLst>
          </p:nvPr>
        </p:nvCxnSpPr>
        <p:spPr>
          <a:xfrm>
            <a:off x="4243070" y="1290955"/>
            <a:ext cx="5607050" cy="1778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31440" y="2397125"/>
            <a:ext cx="6685915" cy="277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进阶要求：作业完成且都在</a:t>
            </a:r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90分以上</a:t>
            </a:r>
            <a:r>
              <a:rPr lang="zh-CN" sz="28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或者</a:t>
            </a:r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直播课程全部听完</a:t>
            </a:r>
            <a:r>
              <a:rPr lang="zh-CN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，二者必须满足其一</a:t>
            </a:r>
            <a:br>
              <a:rPr lang="zh-CN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br>
              <a:rPr lang="zh-CN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目的：</a:t>
            </a:r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不落下</a:t>
            </a:r>
            <a:r>
              <a:rPr lang="zh-CN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任何一位学员，确保交易训练之前基础知识没有问题</a:t>
            </a:r>
            <a:br>
              <a:rPr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br>
              <a:rPr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endParaRPr sz="2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0" y="778510"/>
            <a:ext cx="3792855" cy="1042670"/>
          </a:xfrm>
          <a:prstGeom prst="rect">
            <a:avLst/>
          </a:prstGeom>
          <a:noFill/>
        </p:spPr>
        <p:txBody>
          <a:bodyPr wrap="square" rtlCol="0"/>
          <a:p>
            <a:pPr algn="r"/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第二阶段</a:t>
            </a:r>
            <a:r>
              <a:rPr lang="zh-CN" sz="2800" b="1">
                <a:solidFill>
                  <a:srgbClr val="FF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小资金训练群</a:t>
            </a:r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进阶的要求</a:t>
            </a:r>
            <a:endParaRPr lang="zh-CN" altLang="zh-CN" sz="28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3932555" y="778510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>
            <p:custDataLst>
              <p:tags r:id="rId1"/>
            </p:custDataLst>
          </p:nvPr>
        </p:nvCxnSpPr>
        <p:spPr>
          <a:xfrm>
            <a:off x="4982210" y="1187450"/>
            <a:ext cx="6772910" cy="1524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1000" y="3125470"/>
            <a:ext cx="9135110" cy="1120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0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炼化技能，懂自己，懂交易，扩大仓位</a:t>
            </a:r>
            <a:br>
              <a:rPr sz="40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endParaRPr sz="4000" b="1">
              <a:solidFill>
                <a:srgbClr val="7030A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584065" y="778510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916305"/>
            <a:ext cx="456247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第三阶段开始懂交易上仓位</a:t>
            </a:r>
            <a:endParaRPr lang="zh-CN" altLang="en-US" sz="2800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>
            <p:custDataLst>
              <p:tags r:id="rId1"/>
            </p:custDataLst>
          </p:nvPr>
        </p:nvCxnSpPr>
        <p:spPr>
          <a:xfrm>
            <a:off x="5977890" y="1199515"/>
            <a:ext cx="5777230" cy="3175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5521960" y="778510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916305"/>
            <a:ext cx="5521960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第四阶段</a:t>
            </a:r>
            <a:r>
              <a:rPr lang="zh-CN" altLang="en-US" sz="28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迭代（大资金稳健盈利）</a:t>
            </a:r>
            <a:endParaRPr lang="zh-CN" altLang="en-US" sz="2800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39265" y="3216275"/>
            <a:ext cx="87134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40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和体系融而为一，条件反射式的盘感</a:t>
            </a:r>
            <a:endParaRPr lang="zh-CN" altLang="en-US" sz="4000" b="1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4546" y="1967656"/>
            <a:ext cx="10488930" cy="17532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用一种方式在市场上赚认知内的钱</a:t>
            </a:r>
            <a:br>
              <a:rPr lang="zh-CN" altLang="en-US" sz="54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54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相信我们就能改变，放心！</a:t>
            </a:r>
            <a:endParaRPr lang="zh-CN" altLang="en-US" sz="5400" b="1" cap="none" spc="0" dirty="0">
              <a:ln w="22225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6555" y="5043805"/>
            <a:ext cx="5542915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改变需要从现在开始，已经有很多学长学姐经历过的成长路径，别人可以，你也可以，按部就班就能改变</a:t>
            </a:r>
            <a:endParaRPr lang="zh-CN" altLang="en-US" b="1">
              <a:solidFill>
                <a:srgbClr val="7030A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10725" y="4923155"/>
            <a:ext cx="1799590" cy="1170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下面就是要求啦</a:t>
            </a:r>
            <a:br>
              <a:rPr lang="zh-CN" altLang="en-US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en-US" altLang="zh-CN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        </a:t>
            </a:r>
            <a:r>
              <a:rPr lang="en-US" altLang="zh-CN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↓</a:t>
            </a:r>
            <a:br>
              <a:rPr lang="en-US" altLang="zh-CN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en-US" altLang="zh-CN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        </a:t>
            </a:r>
            <a:r>
              <a:rPr lang="en-US" altLang="zh-CN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↓</a:t>
            </a:r>
            <a:br>
              <a:rPr lang="en-US" altLang="zh-CN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en-US" altLang="zh-CN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             ↓</a:t>
            </a:r>
            <a:endParaRPr lang="en-US" altLang="zh-CN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2341880" y="772795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>
            <a:off x="2860040" y="1067435"/>
            <a:ext cx="6789420" cy="18415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-3175" y="772795"/>
            <a:ext cx="2345055" cy="81407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zh-CN" sz="24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第一阶段的要求</a:t>
            </a:r>
            <a:endParaRPr lang="zh-CN" altLang="zh-CN" sz="24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85110" y="1191895"/>
            <a:ext cx="8495665" cy="5033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1.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一定要认真</a:t>
            </a:r>
            <a:r>
              <a:rPr lang="zh-CN" altLang="en-US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听直播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，多听两遍回放，书读百变，其义自见，会有更多的领悟</a:t>
            </a:r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2.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务必要完成每次的课后</a:t>
            </a:r>
            <a:r>
              <a:rPr lang="zh-CN" altLang="en-US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训练作业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（训练是为了把未来实际交易中可能遇到的问题提前暴露出来，避免将来亏钱买认知）</a:t>
            </a:r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en-US" altLang="zh-CN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3.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学习阶段一定要</a:t>
            </a:r>
            <a:r>
              <a:rPr lang="zh-CN" altLang="en-US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先学习后训练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，不着急操作，欲善其事，必先利其器</a:t>
            </a:r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4.</a:t>
            </a:r>
            <a:r>
              <a:rPr lang="zh-CN" altLang="en-US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多问问题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（发画图到群内或者助教），不要不好意思，花了钱就要把知识学明白，学透。</a:t>
            </a:r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5.</a:t>
            </a:r>
            <a:r>
              <a:rPr lang="zh-CN" altLang="en-US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多分享符合体系的案例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，学习交流群，互相学习，共同进步，</a:t>
            </a:r>
            <a:r>
              <a:rPr lang="zh-CN" altLang="en-US" dirty="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众人拾柴火焰高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。</a:t>
            </a:r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6.</a:t>
            </a:r>
            <a:r>
              <a:rPr lang="zh-CN" altLang="en-US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新开小账户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，训练阶段不要重仓，</a:t>
            </a:r>
            <a:r>
              <a:rPr 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小仓位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训练，一开始是练本领的时候，暂时不把赚钱看得太重</a:t>
            </a:r>
            <a:endParaRPr lang="zh-CN" altLang="en-US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7. </a:t>
            </a:r>
            <a:r>
              <a:rPr lang="zh-CN" altLang="en-US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保证体系的纯粹，按照标准做体系内的股票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，先做减法（客观、审慎）</a:t>
            </a:r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8.</a:t>
            </a:r>
            <a:r>
              <a:rPr lang="zh-CN" altLang="en-US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顺势而为</a:t>
            </a:r>
            <a:r>
              <a:rPr lang="zh-CN" altLang="en-US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，切勿逆势操作，不猜测、不预测未来的涨跌，核心是涨跌的处理</a:t>
            </a:r>
            <a:endParaRPr lang="zh-CN" altLang="en-US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9960" y="2835275"/>
            <a:ext cx="1306195" cy="1278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9960" y="2835275"/>
            <a:ext cx="1306195" cy="1278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590" y="772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咱们学长的分享，每一步都是成长</a:t>
            </a:r>
            <a:endParaRPr lang="zh-CN" altLang="en-US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7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005" y="1141095"/>
            <a:ext cx="4029710" cy="2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4490" y="3730308"/>
            <a:ext cx="3634740" cy="2177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91660" y="1157288"/>
            <a:ext cx="3219450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07045" y="891858"/>
            <a:ext cx="2871470" cy="51644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9960" y="2835275"/>
            <a:ext cx="1306195" cy="1278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2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0823" y="1271905"/>
            <a:ext cx="3759835" cy="22517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1590" y="772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咱们学长的分享，每一步都是成长</a:t>
            </a:r>
            <a:endParaRPr lang="zh-CN" altLang="en-US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11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34230" y="710565"/>
            <a:ext cx="2715895" cy="566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090" y="3592195"/>
            <a:ext cx="4465955" cy="268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6205" y="772478"/>
            <a:ext cx="4226560" cy="263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6205" y="3523615"/>
            <a:ext cx="4314190" cy="26403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9960" y="2835275"/>
            <a:ext cx="1306195" cy="1278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1155" y="1286510"/>
            <a:ext cx="4365625" cy="273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90553" y="927100"/>
            <a:ext cx="5271135" cy="330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30" descr="2266a2020dbeb4e0c34f16f689dc8e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6888" y="5276533"/>
            <a:ext cx="5000625" cy="790575"/>
          </a:xfrm>
          <a:prstGeom prst="rect">
            <a:avLst/>
          </a:prstGeom>
        </p:spPr>
      </p:pic>
      <p:pic>
        <p:nvPicPr>
          <p:cNvPr id="4" name="图片 4" descr="533716e14fc0e19ec52cb64ef5c0f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79110" y="4453890"/>
            <a:ext cx="4991100" cy="17145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21590" y="772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咱们学长的分享，每一步都是成长</a:t>
            </a:r>
            <a:endParaRPr lang="zh-CN" altLang="en-US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3315" y="4453890"/>
            <a:ext cx="3241675" cy="98107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21205" y="2445385"/>
            <a:ext cx="8150225" cy="126301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zh-CN" altLang="en-US" sz="6000" b="1" spc="300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学习中会遇到的问题</a:t>
            </a:r>
            <a:endParaRPr lang="zh-CN" altLang="en-US" sz="6000" b="1" spc="300" dirty="0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  <a:p>
            <a:pPr algn="ctr"/>
            <a:endParaRPr lang="zh-CN" altLang="en-US" sz="6000" b="1" cap="none" spc="300" dirty="0">
              <a:ln w="22225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9120" y="4014470"/>
            <a:ext cx="6199505" cy="808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rgbClr val="FFFF00"/>
                </a:solidFill>
                <a:highlight>
                  <a:srgbClr val="FF00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遇到问题群内询问或者问助教</a:t>
            </a:r>
            <a:endParaRPr lang="zh-CN" altLang="en-US" sz="3200">
              <a:solidFill>
                <a:srgbClr val="FFFF00"/>
              </a:solidFill>
              <a:highlight>
                <a:srgbClr val="FF0000"/>
              </a:highligh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1848485" y="839470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>
            <a:off x="2962910" y="1398905"/>
            <a:ext cx="6789420" cy="18415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0" y="778510"/>
            <a:ext cx="1920240" cy="81407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zh-CN" altLang="en-US" sz="2400" b="1" spc="3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学习中遇到的问题</a:t>
            </a:r>
            <a:endParaRPr lang="zh-CN" altLang="en-US" sz="24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1455" y="1976755"/>
            <a:ext cx="4984115" cy="4009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1.</a:t>
            </a:r>
            <a:r>
              <a:rPr 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感觉选不到票（不熟悉）</a:t>
            </a:r>
            <a:endParaRPr lang="zh-CN" altLang="en-US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r>
              <a:rPr lang="en-US" altLang="zh-CN" sz="20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盯着过程，不盯着结果，过程好了，结果一般不会差</a:t>
            </a:r>
            <a:endParaRPr lang="zh-CN" altLang="en-US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r>
              <a:rPr lang="en-US" alt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2.</a:t>
            </a:r>
            <a:r>
              <a:rPr lang="zh-CN" altLang="en-US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一学就会，一用就废，（需要刻意训练）</a:t>
            </a:r>
            <a:r>
              <a:rPr lang="en-US" alt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实践出真知（初学体系多画图，交易的时候用小资金）</a:t>
            </a:r>
            <a:endParaRPr lang="zh-CN" altLang="en-US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r>
              <a:rPr lang="en-US" alt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3.</a:t>
            </a:r>
            <a:r>
              <a:rPr lang="zh-CN" altLang="en-US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管不住手（总想着解套或赚钱）</a:t>
            </a:r>
            <a:r>
              <a:rPr 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着急交易</a:t>
            </a:r>
            <a:endParaRPr lang="zh-CN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r>
              <a:rPr lang="en-US" alt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  </a:t>
            </a:r>
            <a:r>
              <a:rPr lang="zh-CN" sz="20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要虑胜，先虑败，不亏钱就是赚</a:t>
            </a:r>
            <a:endParaRPr lang="zh-CN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altLang="en-US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58790" y="1976755"/>
            <a:ext cx="5439410" cy="4009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4.</a:t>
            </a:r>
            <a:r>
              <a:rPr lang="zh-CN" altLang="en-US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不符合体系买点，寻找其它买入理由或放宽规则要求</a:t>
            </a:r>
            <a:endParaRPr lang="zh-CN" altLang="en-US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r>
              <a:rPr lang="en-US" altLang="zh-CN" sz="20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定住自己，定住体系，不为了买而买</a:t>
            </a:r>
            <a:endParaRPr lang="zh-CN" altLang="en-US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altLang="en-US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r>
              <a:rPr lang="en-US" alt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5.</a:t>
            </a:r>
            <a:r>
              <a:rPr lang="zh-CN" altLang="en-US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学了周线优选和瑕疵后会感觉机会少了</a:t>
            </a:r>
            <a:endParaRPr lang="zh-CN" altLang="en-US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r>
              <a:rPr lang="en-US" altLang="zh-CN" sz="20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要质量，不要数量</a:t>
            </a:r>
            <a:endParaRPr lang="zh-CN" altLang="en-US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altLang="en-US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endParaRPr lang="zh-CN" altLang="en-US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r>
              <a:rPr lang="en-US" altLang="zh-CN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6.</a:t>
            </a:r>
            <a:r>
              <a:rPr lang="zh-CN" altLang="en-US" sz="20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盘前不复盘，盘中着急匆忙进场</a:t>
            </a:r>
            <a:endParaRPr lang="zh-CN" altLang="en-US" sz="20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 algn="l"/>
            <a:r>
              <a:rPr lang="zh-CN" altLang="en-US" sz="20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盘前计划，盘中应对，盘后总结</a:t>
            </a:r>
            <a:endParaRPr lang="zh-CN" altLang="en-US" sz="20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0" y="790258"/>
            <a:ext cx="12192000" cy="544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45" y="966470"/>
            <a:ext cx="875411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10640" y="1645285"/>
            <a:ext cx="9570720" cy="4170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1</a:t>
            </a:r>
            <a:r>
              <a:rPr lang="zh-CN" altLang="en-US" sz="20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、</a:t>
            </a:r>
            <a:r>
              <a:rPr lang="zh-CN" altLang="en-US" sz="20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在日常的朋友聚会中，老有人要我推荐股票，而对投资理念和投资方法懒得听</a:t>
            </a:r>
            <a:r>
              <a:rPr lang="zh-CN" altLang="en-US" sz="20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。</a:t>
            </a:r>
            <a:endParaRPr lang="zh-CN" altLang="en-US" sz="2000" b="1">
              <a:solidFill>
                <a:schemeClr val="tx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其实，如果没有掌握正确的投资方法，就算是得到了某只被推荐的股票也无法真正意义上改变账户，人只能赚认知内的钱</a:t>
            </a:r>
            <a:endParaRPr lang="zh-CN" altLang="en-US" sz="2000">
              <a:solidFill>
                <a:schemeClr val="tx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2000" b="1">
              <a:solidFill>
                <a:schemeClr val="tx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sz="20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2</a:t>
            </a:r>
            <a:r>
              <a:rPr lang="zh-CN" altLang="en-US" sz="20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、</a:t>
            </a:r>
            <a:r>
              <a:rPr lang="zh-CN" altLang="en-US" sz="20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在日常的投资讨论中，老有人关心胜率</a:t>
            </a:r>
            <a:r>
              <a:rPr lang="zh-CN" altLang="en-US" sz="20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，</a:t>
            </a:r>
            <a:r>
              <a:rPr lang="zh-CN" altLang="en-US" sz="200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其实胜率完全和行情有关，换句话说就是赚钱靠的就是</a:t>
            </a:r>
            <a:r>
              <a:rPr lang="zh-CN" altLang="en-US" sz="2000" b="1">
                <a:solidFill>
                  <a:srgbClr val="FF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行情</a:t>
            </a:r>
            <a:r>
              <a:rPr lang="zh-CN" altLang="en-US" sz="200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，不是做交易多少年的经验，也不是学习了多少技术，靠的就是行情。</a:t>
            </a:r>
            <a:br>
              <a:rPr lang="zh-CN" altLang="en-US" sz="200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00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需要解决的是行情好的时候多赚点，行情不好的时候少亏点。这个就涉及到两个动作：学会判断行情好坏和执行力跟上（</a:t>
            </a:r>
            <a:r>
              <a:rPr lang="zh-CN" altLang="en-US" sz="2000" b="1">
                <a:solidFill>
                  <a:srgbClr val="FF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技能</a:t>
            </a:r>
            <a:r>
              <a:rPr lang="zh-CN" altLang="en-US" sz="20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）</a:t>
            </a:r>
            <a:r>
              <a:rPr lang="zh-CN" altLang="en-US" sz="200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。</a:t>
            </a:r>
            <a:br>
              <a:rPr lang="zh-CN" altLang="en-US" sz="2000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br>
              <a:rPr lang="zh-CN" altLang="en-US" sz="20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0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有行情有技能，就能把利润留在口袋里；有行情无技能，赚了后又赔回去；无行情有技能，小赢小亏玩的累；无行情无技能，往往赚钱无缘而亏钱有缘。</a:t>
            </a:r>
            <a:br>
              <a:rPr lang="zh-CN" altLang="en-US" sz="20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000" b="1">
                <a:solidFill>
                  <a:srgbClr val="FF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当下把时间用在技能强化中，行情+技能=赚钱。</a:t>
            </a:r>
            <a:endParaRPr lang="zh-CN" altLang="en-US" sz="2000" b="1">
              <a:solidFill>
                <a:srgbClr val="FF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675" y="789940"/>
            <a:ext cx="3866515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分享下切身的体会</a:t>
            </a:r>
            <a:endParaRPr lang="zh-CN" altLang="en-US" sz="3200" b="1">
              <a:solidFill>
                <a:srgbClr val="7030A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>
          <a:xfrm>
            <a:off x="1949450" y="2015490"/>
            <a:ext cx="8552815" cy="2710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200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1、用专业交易员的标准要求自己</a:t>
            </a:r>
            <a:br>
              <a:rPr lang="zh-CN" altLang="en-US" sz="3200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br>
              <a:rPr lang="zh-CN" altLang="en-US" sz="32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en-US" altLang="zh-CN" sz="3200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2</a:t>
            </a:r>
            <a:r>
              <a:rPr lang="zh-CN" altLang="en-US" sz="3200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、把概率当朋友，定住自己方能定天下</a:t>
            </a:r>
            <a:br>
              <a:rPr lang="zh-CN" altLang="en-US" sz="3200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br>
              <a:rPr lang="zh-CN" altLang="en-US" sz="3200" b="1" dirty="0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en-US" altLang="zh-CN" sz="32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3</a:t>
            </a:r>
            <a:r>
              <a:rPr lang="zh-CN" altLang="en-US" sz="32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、体系是个尺子，来衡量个股走势。但不是个模具，让个股按体系来走，这样本末倒置了</a:t>
            </a:r>
            <a:endParaRPr lang="zh-CN" altLang="en-US" sz="3200" b="1">
              <a:solidFill>
                <a:srgbClr val="7030A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marL="0" indent="0" algn="l">
              <a:buNone/>
            </a:pPr>
            <a:endParaRPr lang="zh-CN" altLang="en-US" sz="3200" b="1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0600" y="4399280"/>
            <a:ext cx="7671435" cy="1046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下节直播课预告：</a:t>
            </a:r>
            <a:br>
              <a:rPr lang="zh-CN" altLang="en-US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4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仓位管理</a:t>
            </a:r>
            <a:r>
              <a:rPr lang="zh-CN" altLang="en-US" sz="24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（学会如何从仓位上解决深套大亏的问题）</a:t>
            </a:r>
            <a:endParaRPr lang="zh-CN" altLang="en-US" sz="2400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3760" y="1666240"/>
            <a:ext cx="4714240" cy="2071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课后作业：</a:t>
            </a:r>
            <a:br>
              <a:rPr lang="zh-CN" altLang="en-US" sz="28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br>
              <a:rPr lang="zh-CN" altLang="en-US" sz="28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sz="2800" b="1">
                <a:solidFill>
                  <a:srgbClr val="7030A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查看预约下明晚直播课</a:t>
            </a:r>
            <a:endParaRPr lang="zh-CN" sz="2800" b="1">
              <a:solidFill>
                <a:srgbClr val="7030A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915" y="4888865"/>
            <a:ext cx="5584825" cy="1198245"/>
          </a:xfrm>
        </p:spPr>
        <p:txBody>
          <a:bodyPr>
            <a:normAutofit/>
          </a:bodyPr>
          <a:p>
            <a:r>
              <a:rPr lang="en-US" altLang="zh-CN" sz="32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</a:t>
            </a:r>
            <a:r>
              <a:rPr lang="zh-CN" altLang="en-US" sz="32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投资有风险，入市需谨慎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！</a:t>
            </a:r>
            <a:endParaRPr lang="zh-CN" altLang="en-US" sz="32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765" y="1254125"/>
            <a:ext cx="11126470" cy="3344545"/>
          </a:xfrm>
        </p:spPr>
        <p:txBody>
          <a:bodyPr>
            <a:noAutofit/>
          </a:bodyPr>
          <a:p>
            <a:pPr fontAlgn="auto">
              <a:lnSpc>
                <a:spcPct val="120000"/>
              </a:lnSpc>
            </a:pP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陆炳羽【</a:t>
            </a:r>
            <a:r>
              <a:rPr sz="23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A0150623100003</a:t>
            </a: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】：课程顾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问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fontAlgn="auto">
              <a:lnSpc>
                <a:spcPct val="120000"/>
              </a:lnSpc>
            </a:pPr>
            <a:r>
              <a:rPr lang="zh-CN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王泽文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【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A0150623060004】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：编写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fontAlgn="auto">
              <a:lnSpc>
                <a:spcPct val="120000"/>
              </a:lnSpc>
            </a:pPr>
            <a:r>
              <a:rPr lang="zh-CN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王冬冬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【A0150122070005】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：转述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marL="0" indent="0" fontAlgn="auto">
              <a:lnSpc>
                <a:spcPct val="120000"/>
              </a:lnSpc>
              <a:buNone/>
            </a:pPr>
            <a:br>
              <a:rPr lang="zh-CN" altLang="en-US" sz="23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3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郑重提示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：本课程所涉观点，非个人观点，均基于软件数据，仅供学习交流，不构成任何投资买卖建议，据此入市风险自负。 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sz="11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0" y="790258"/>
            <a:ext cx="12192000" cy="5441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699770"/>
            <a:ext cx="9277985" cy="521906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0" y="726123"/>
            <a:ext cx="12192000" cy="5441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1005" y="923925"/>
            <a:ext cx="8909050" cy="2063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3600" b="1" dirty="0">
              <a:solidFill>
                <a:srgbClr val="FF0000"/>
              </a:solidFill>
              <a:effectLst>
                <a:outerShdw blurRad="63500" dist="50800" dir="3360000" algn="l" rotWithShape="0">
                  <a:srgbClr val="FF0000">
                    <a:alpha val="40000"/>
                  </a:srgbClr>
                </a:outerShdw>
              </a:effectLs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solidFill>
                  <a:srgbClr val="FF0000"/>
                </a:solidFill>
                <a:effectLst>
                  <a:outerShdw blurRad="63500" dist="50800" dir="3360000" algn="l" rotWithShape="0">
                    <a:srgbClr val="FF0000">
                      <a:alpha val="40000"/>
                    </a:srgbClr>
                  </a:outerShdw>
                </a:effectLs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6</a:t>
            </a:r>
            <a:r>
              <a:rPr lang="zh-CN" altLang="en-US" sz="54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月</a:t>
            </a:r>
            <a:r>
              <a:rPr lang="en-US" altLang="zh-CN" sz="54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2</a:t>
            </a:r>
            <a:r>
              <a:rPr lang="zh-CN" altLang="en-US" sz="5400" b="1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期领航训练营开学典礼</a:t>
            </a:r>
            <a:endParaRPr lang="zh-CN" altLang="en-US" sz="6600" dirty="0">
              <a:solidFill>
                <a:srgbClr val="FF0000"/>
              </a:solidFill>
              <a:effectLst>
                <a:outerShdw blurRad="63500" dist="50800" dir="3360000" algn="l" rotWithShape="0">
                  <a:srgbClr val="FF0000">
                    <a:alpha val="40000"/>
                  </a:srgbClr>
                </a:outerShdw>
              </a:effectLs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6600" dirty="0">
              <a:solidFill>
                <a:srgbClr val="FF0000"/>
              </a:solidFill>
              <a:effectLst>
                <a:outerShdw blurRad="63500" dist="50800" dir="3360000" algn="l" rotWithShape="0">
                  <a:srgbClr val="FF0000">
                    <a:alpha val="40000"/>
                  </a:srgbClr>
                </a:outerShdw>
              </a:effectLs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2"/>
            </p:custDataLst>
          </p:nvPr>
        </p:nvSpPr>
        <p:spPr>
          <a:xfrm>
            <a:off x="7546975" y="4287863"/>
            <a:ext cx="76200" cy="8096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5080" y="4189782"/>
            <a:ext cx="277685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微软雅黑" panose="020B0503020204020204" charset="-122"/>
                <a:sym typeface="+mn-ea"/>
              </a:rPr>
              <a:t>2024.06.26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微软雅黑" panose="020B0503020204020204" charset="-122"/>
                <a:sym typeface="+mn-ea"/>
              </a:rPr>
              <a:t>19:30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8880" y="3324225"/>
            <a:ext cx="5056505" cy="5283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-------</a:t>
            </a:r>
            <a:r>
              <a:rPr lang="zh-CN" altLang="en-US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如何建立完整的交易</a:t>
            </a:r>
            <a:r>
              <a:rPr lang="zh-CN" altLang="en-US" sz="2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体系</a:t>
            </a:r>
            <a:endParaRPr lang="zh-CN" altLang="en-US" sz="2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781675" y="5391785"/>
            <a:ext cx="5260975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声音画面没问题回复</a:t>
            </a:r>
            <a:r>
              <a:rPr lang="en-US" altLang="zh-CN" sz="32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666</a:t>
            </a:r>
            <a:endParaRPr lang="en-US" altLang="zh-CN" sz="3200" b="1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13125" y="2484120"/>
            <a:ext cx="4375150" cy="2944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陆炳羽</a:t>
            </a:r>
            <a: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 </a:t>
            </a: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臧盛迎</a:t>
            </a:r>
            <a: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  </a:t>
            </a: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王泽文  </a:t>
            </a:r>
            <a:b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</a:t>
            </a:r>
            <a:b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崔圣 </a:t>
            </a:r>
            <a: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    </a:t>
            </a: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杨晨         </a:t>
            </a:r>
            <a: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</a:t>
            </a: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刘娟娟</a:t>
            </a: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</a:t>
            </a:r>
            <a:b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b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王艳春    </a:t>
            </a:r>
            <a: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</a:t>
            </a: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</a:t>
            </a:r>
            <a: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</a:t>
            </a: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刘攀</a:t>
            </a:r>
            <a: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      </a:t>
            </a: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胡慧兰</a:t>
            </a:r>
            <a:b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b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彭俊辉</a:t>
            </a:r>
            <a:r>
              <a:rPr lang="en-US" altLang="zh-CN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   </a:t>
            </a:r>
            <a:r>
              <a:rPr lang="zh-CN" altLang="en-US" sz="2400" dirty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王冬冬</a:t>
            </a:r>
            <a:endParaRPr lang="zh-CN" altLang="en-US" sz="2400" dirty="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56710" y="1120140"/>
            <a:ext cx="3084195" cy="69977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黑体简体" panose="02000000000000000000" charset="-122"/>
                <a:ea typeface="方正黑体简体" panose="02000000000000000000" charset="-122"/>
              </a:rPr>
              <a:t>服务部老师：</a:t>
            </a:r>
            <a:endParaRPr lang="zh-CN" altLang="en-US" sz="28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1980565" y="743585"/>
            <a:ext cx="101600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>
            <a:off x="3315335" y="1434465"/>
            <a:ext cx="5847080" cy="8255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3516757" y="2157730"/>
            <a:ext cx="817880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一</a:t>
            </a:r>
            <a:r>
              <a:rPr lang="en-US" altLang="zh-CN" sz="36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.</a:t>
            </a:r>
            <a:endParaRPr lang="en-US" altLang="zh-CN" sz="3600" b="1" dirty="0">
              <a:solidFill>
                <a:schemeClr val="accent2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4"/>
            </p:custDataLst>
          </p:nvPr>
        </p:nvSpPr>
        <p:spPr>
          <a:xfrm>
            <a:off x="4296410" y="3848100"/>
            <a:ext cx="5700230" cy="87497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微软雅黑" panose="020B0503020204020204" charset="-122"/>
                <a:sym typeface="Arial" panose="020B0604020202020204" pitchFamily="34" charset="0"/>
              </a:rPr>
              <a:t>学习的目标及过程中会遇到的问题</a:t>
            </a:r>
            <a:endParaRPr lang="zh-CN" altLang="en-US" sz="2800" b="1" dirty="0">
              <a:solidFill>
                <a:schemeClr val="accent2"/>
              </a:solidFill>
              <a:latin typeface="方正黑体简体" panose="02000000000000000000" charset="-122"/>
              <a:ea typeface="方正黑体简体" panose="02000000000000000000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5"/>
            </p:custDataLst>
          </p:nvPr>
        </p:nvSpPr>
        <p:spPr>
          <a:xfrm>
            <a:off x="3517265" y="3002915"/>
            <a:ext cx="817880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二</a:t>
            </a:r>
            <a:r>
              <a:rPr lang="en-US" altLang="zh-CN" sz="36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.</a:t>
            </a:r>
            <a:endParaRPr lang="en-US" altLang="zh-CN" sz="3600" b="1" dirty="0">
              <a:solidFill>
                <a:schemeClr val="accent2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4342765" y="3002915"/>
            <a:ext cx="5888990" cy="64516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领航训练营服务</a:t>
            </a:r>
            <a:r>
              <a:rPr lang="en-US" altLang="zh-CN" sz="28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+</a:t>
            </a:r>
            <a:r>
              <a:rPr lang="zh-CN" altLang="en-US" sz="28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课程安排</a:t>
            </a:r>
            <a:endParaRPr lang="zh-CN" altLang="en-US" sz="2800" b="1" dirty="0">
              <a:solidFill>
                <a:schemeClr val="accent2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3516757" y="3971290"/>
            <a:ext cx="817880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三</a:t>
            </a:r>
            <a:r>
              <a:rPr lang="en-US" altLang="zh-CN" sz="36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.</a:t>
            </a:r>
            <a:endParaRPr lang="en-US" altLang="zh-CN" sz="3600" b="1" dirty="0">
              <a:solidFill>
                <a:schemeClr val="accent2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4335145" y="2157730"/>
            <a:ext cx="5888990" cy="64516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公司介绍</a:t>
            </a:r>
            <a:r>
              <a:rPr lang="en-US" altLang="zh-CN" sz="28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+</a:t>
            </a:r>
            <a:r>
              <a:rPr lang="zh-CN" altLang="en-US" sz="28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功能开通</a:t>
            </a:r>
            <a:r>
              <a:rPr lang="en-US" altLang="zh-CN" sz="28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+</a:t>
            </a:r>
            <a:r>
              <a:rPr lang="zh-CN" altLang="en-US" sz="2800" b="1" dirty="0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Arial" panose="020B0604020202020204" pitchFamily="34" charset="0"/>
              </a:rPr>
              <a:t>服务对接</a:t>
            </a:r>
            <a:endParaRPr lang="zh-CN" altLang="en-US" sz="2800" b="1" dirty="0">
              <a:solidFill>
                <a:schemeClr val="accent2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0" y="729615"/>
            <a:ext cx="1980565" cy="87947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zh-CN" altLang="en-US" sz="4800" b="1" spc="3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sym typeface="Arial" panose="020B0604020202020204" pitchFamily="34" charset="0"/>
              </a:rPr>
              <a:t>目录</a:t>
            </a:r>
            <a:endParaRPr lang="zh-CN" altLang="en-US" sz="48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0"/>
            </p:custDataLst>
          </p:nvPr>
        </p:nvSpPr>
        <p:spPr>
          <a:xfrm>
            <a:off x="128905" y="151257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b="1" spc="300" dirty="0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星形: 五角 2"/>
          <p:cNvSpPr/>
          <p:nvPr/>
        </p:nvSpPr>
        <p:spPr>
          <a:xfrm>
            <a:off x="9770452" y="4094769"/>
            <a:ext cx="374904" cy="38163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1783080" y="729615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>
            <a:off x="2571750" y="1281430"/>
            <a:ext cx="6510020" cy="3302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企业微信截图_165474246216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0" y="1668780"/>
            <a:ext cx="6021070" cy="4100195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0" y="721360"/>
            <a:ext cx="1783080" cy="81407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公司地址</a:t>
            </a:r>
            <a:endParaRPr lang="zh-CN" altLang="zh-CN" sz="28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1783080" y="724535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>
            <a:off x="2595399" y="985608"/>
            <a:ext cx="6532836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5" descr="9c5233b854331037fa3e0eba18f0514(1)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75" y="1127715"/>
            <a:ext cx="8045187" cy="4983959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0" y="724535"/>
            <a:ext cx="1783080" cy="81407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公司资质</a:t>
            </a:r>
            <a:endParaRPr lang="zh-CN" altLang="zh-CN" sz="28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78827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1783080" y="778510"/>
            <a:ext cx="153035" cy="11372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>
            <a:off x="2792095" y="1075055"/>
            <a:ext cx="5607050" cy="1778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0" y="778510"/>
            <a:ext cx="1783080" cy="81407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zh-CN" sz="2800" b="1">
                <a:solidFill>
                  <a:srgbClr val="FF0000"/>
                </a:solidFill>
                <a:latin typeface="方正黑体简体" panose="02000000000000000000" charset="-122"/>
                <a:ea typeface="方正黑体简体" panose="02000000000000000000" charset="-122"/>
                <a:cs typeface="+mj-ea"/>
                <a:sym typeface="+mn-ea"/>
              </a:rPr>
              <a:t>功能开通</a:t>
            </a:r>
            <a:endParaRPr lang="zh-CN" altLang="zh-CN" sz="2800" b="1" spc="300" dirty="0">
              <a:solidFill>
                <a:srgbClr val="FF0000"/>
              </a:solidFill>
              <a:latin typeface="方正黑体简体" panose="02000000000000000000" charset="-122"/>
              <a:ea typeface="方正黑体简体" panose="02000000000000000000" charset="-122"/>
              <a:cs typeface="+mj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1484630"/>
            <a:ext cx="9907905" cy="532892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399145" y="6168390"/>
            <a:ext cx="3622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龙头股团队</a:t>
            </a:r>
            <a:endParaRPr lang="zh-CN" altLang="en-US" b="1" dirty="0">
              <a:solidFill>
                <a:schemeClr val="bg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汉仪中黑简" panose="02010600000101010101" charset="-122"/>
              </a:rPr>
              <a:t>团队证书编号A0150621050002</a:t>
            </a:r>
            <a:endParaRPr lang="zh-CN" altLang="en-US" b="1" dirty="0">
              <a:solidFill>
                <a:schemeClr val="bg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汉仪中黑简" panose="0201060000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2_1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COMMONDATA" val="eyJoZGlkIjoiMjA4NTVhYjM2MTg2OGFiNzRkZGFlNTk1MGZiYmYxZDkifQ=="/>
  <p:tag name="KSO_WPP_MARK_KEY" val="d33ed119-650d-452e-bc62-cb97f95405c4"/>
  <p:tag name="commondata" val="eyJoZGlkIjoiOWFkNTJkYmZmNzlkMDMzZWJhM2FkZmI2OGYyNWQxOTY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i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2_1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081_5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22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26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34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57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69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i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f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3_1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5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92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5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3751</Words>
  <Application>WPS 演示</Application>
  <PresentationFormat>宽屏</PresentationFormat>
  <Paragraphs>326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宋体</vt:lpstr>
      <vt:lpstr>Wingdings</vt:lpstr>
      <vt:lpstr>方正黑体简体</vt:lpstr>
      <vt:lpstr>微软雅黑</vt:lpstr>
      <vt:lpstr>汉仪中黑简</vt:lpstr>
      <vt:lpstr>Arial Unicode MS</vt:lpstr>
      <vt:lpstr>Calibri</vt:lpstr>
      <vt:lpstr>Office 主题</vt:lpstr>
      <vt:lpstr> 投资有风险，入市需谨慎！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投资有风险，入市需谨慎！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yang</dc:creator>
  <cp:lastModifiedBy>龙头股助教王冬冬</cp:lastModifiedBy>
  <cp:revision>267</cp:revision>
  <dcterms:created xsi:type="dcterms:W3CDTF">2021-07-12T09:18:00Z</dcterms:created>
  <dcterms:modified xsi:type="dcterms:W3CDTF">2024-06-26T11:18:58Z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BE22D457DB19424A99AB9614CD2121BF</vt:lpwstr>
  </property>
  <property fmtid="{D5CDD505-2E9C-101B-9397-08002B2CF9AE}" pid="3" name="KSOProductBuildVer">
    <vt:lpwstr>2052-12.1.0.16929</vt:lpwstr>
  </property>
</Properties>
</file>